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7" r:id="rId5"/>
    <p:sldId id="268" r:id="rId6"/>
    <p:sldId id="269" r:id="rId7"/>
    <p:sldId id="277" r:id="rId8"/>
    <p:sldId id="278" r:id="rId9"/>
    <p:sldId id="279" r:id="rId10"/>
    <p:sldId id="270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71" r:id="rId20"/>
    <p:sldId id="272" r:id="rId21"/>
    <p:sldId id="273" r:id="rId22"/>
    <p:sldId id="266" r:id="rId23"/>
    <p:sldId id="274" r:id="rId24"/>
    <p:sldId id="275" r:id="rId25"/>
    <p:sldId id="276" r:id="rId26"/>
    <p:sldId id="256" r:id="rId2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40" d="100"/>
          <a:sy n="40" d="100"/>
        </p:scale>
        <p:origin x="48" y="6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r>
              <a:rPr lang="zh-CN" altLang="en-US" noProof="0" dirty="0"/>
              <a:t>此处是统计信息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CN" noProof="0"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CN" noProof="0"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197FFC8-0279-498E-956D-92579955960F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2019/10/30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2FF790C-1DB9-4D1F-A6B4-782A65366443}" type="datetime1">
              <a:rPr lang="zh-CN" altLang="en-US" smtClean="0"/>
              <a:pPr/>
              <a:t>2019/10/30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336304E-FDE3-4B4F-A3B7-EBE87F3FA5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785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468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57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953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169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733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8221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79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220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3547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96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590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20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308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21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此处是标题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4257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电子邮件</a:t>
            </a: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此处是网站 </a:t>
            </a:r>
            <a:r>
              <a:rPr lang="en-US" altLang="zh-CN" noProof="0" dirty="0"/>
              <a:t>URL</a:t>
            </a:r>
          </a:p>
        </p:txBody>
      </p:sp>
      <p:pic>
        <p:nvPicPr>
          <p:cNvPr id="17" name="图形 16" descr="信封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图形 17" descr="网络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形 18" descr="信封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图形 19" descr="网络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副标题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电子邮件</a:t>
            </a:r>
          </a:p>
        </p:txBody>
      </p:sp>
      <p:sp>
        <p:nvSpPr>
          <p:cNvPr id="22" name="文本占位符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此处是网站 </a:t>
            </a:r>
            <a:r>
              <a:rPr lang="en-US" altLang="zh-CN" noProof="0" dirty="0"/>
              <a:t>URL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椭圆形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此处是标题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椭圆形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椭圆形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8" name="组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任意多边形(F)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0" name="任意多边形(F)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任意多边形(F)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(F)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任意多边形(F)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(F)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17" name="内容占位符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任意多边形(F)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(F)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7" name="内容占位符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9" name="内容占位符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标题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任意多边形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(F)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此处是标题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425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此处是虚拟文本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椭圆形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图像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组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任意多边形(F)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(F)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椭圆形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图片占位符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长方形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图片占位符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椭圆形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此处是主题 </a:t>
            </a:r>
            <a:r>
              <a:rPr lang="en-US" altLang="zh-CN" noProof="0" dirty="0"/>
              <a:t>01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此处是主题 </a:t>
            </a:r>
            <a:r>
              <a:rPr lang="en-US" altLang="zh-CN" noProof="0" dirty="0"/>
              <a:t>02</a:t>
            </a: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图片占位符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  <p:sp>
        <p:nvSpPr>
          <p:cNvPr id="28" name="椭圆形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图片占位符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任意多边形(F)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(F)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椭圆形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任意多边形(F)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(F)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3" name="椭圆形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椭圆形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任意多边形：形状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：形状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椭圆形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58E0212-37AF-41D0-834D-AF64D9BA1E36}" type="datetime1">
              <a:rPr lang="zh-CN" altLang="en-US" smtClean="0"/>
              <a:t>2019/10/30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microsoft.com/en-us/" TargetMode="External"/><Relationship Id="rId4" Type="http://schemas.openxmlformats.org/officeDocument/2006/relationships/hyperlink" Target="http://www.contos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链路层概述</a:t>
            </a:r>
            <a:b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MAC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1150700"/>
          </a:xfrm>
        </p:spPr>
        <p:txBody>
          <a:bodyPr rtlCol="0"/>
          <a:lstStyle/>
          <a:p>
            <a:pPr rtl="0"/>
            <a:r>
              <a:rPr lang="zh-CN" altLang="en-US" sz="3600" b="1" dirty="0"/>
              <a:t>作者：陈泊舟</a:t>
            </a:r>
            <a:endParaRPr lang="zh-CN" altLang="en-US" sz="3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占位符 9" descr="城市景观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BF17D0B-08E8-4DBF-8BC2-0C853A080B2B}"/>
              </a:ext>
            </a:extLst>
          </p:cNvPr>
          <p:cNvCxnSpPr/>
          <p:nvPr/>
        </p:nvCxnSpPr>
        <p:spPr>
          <a:xfrm>
            <a:off x="6481011" y="3801979"/>
            <a:ext cx="1090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708399" cy="1325563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检测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/>
              <a:t>循环冗余校验码（</a:t>
            </a:r>
            <a:r>
              <a:rPr lang="en-US" altLang="zh-CN" dirty="0"/>
              <a:t>CRC</a:t>
            </a:r>
            <a:r>
              <a:rPr lang="zh-CN" altLang="en-US" dirty="0"/>
              <a:t>）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45B7C7-8291-4969-B7D1-85009D13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/>
          <a:lstStyle/>
          <a:p>
            <a:r>
              <a:rPr lang="zh-CN" altLang="en-US" dirty="0"/>
              <a:t>差错编码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求</a:t>
            </a:r>
            <a:r>
              <a:rPr lang="en-US" altLang="zh-CN" dirty="0"/>
              <a:t>R</a:t>
            </a:r>
            <a:r>
              <a:rPr lang="zh-CN" altLang="en-US" dirty="0"/>
              <a:t>即可</a:t>
            </a:r>
            <a:endParaRPr lang="en-US" altLang="zh-CN" dirty="0"/>
          </a:p>
        </p:txBody>
      </p:sp>
      <p:pic>
        <p:nvPicPr>
          <p:cNvPr id="1028" name="Picture 4" descr="http://latex.codecogs.com/gif.latex?%28D%5Ccdot%202%5Er%29%20xor%20R%20%3D%20nG">
            <a:extLst>
              <a:ext uri="{FF2B5EF4-FFF2-40B4-BE49-F238E27FC236}">
                <a16:creationId xmlns:a16="http://schemas.microsoft.com/office/drawing/2014/main" id="{45682540-0B6F-47D4-A127-70F265F4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2392829"/>
            <a:ext cx="3561143" cy="43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atex.codecogs.com/gif.latex?%28D%5Ccdot%202%5Er%29%20%3D%20nG%5C%20xor%5C%20R">
            <a:extLst>
              <a:ext uri="{FF2B5EF4-FFF2-40B4-BE49-F238E27FC236}">
                <a16:creationId xmlns:a16="http://schemas.microsoft.com/office/drawing/2014/main" id="{AFA113E5-4950-4ADC-8D2F-59C69DB57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2938909"/>
            <a:ext cx="3849883" cy="43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69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多路访问控制协议（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3188" y="1154832"/>
            <a:ext cx="8414312" cy="764460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 descr="城市天际线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66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708399" cy="1325563"/>
          </a:xfrm>
        </p:spPr>
        <p:txBody>
          <a:bodyPr rtlCol="0"/>
          <a:lstStyle/>
          <a:p>
            <a:pPr rtl="0"/>
            <a:r>
              <a:rPr lang="en-US" altLang="zh-CN" dirty="0"/>
              <a:t>MAC-</a:t>
            </a:r>
            <a:r>
              <a:rPr lang="zh-CN" altLang="en-US" dirty="0"/>
              <a:t>链路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45B7C7-8291-4969-B7D1-85009D13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/>
          <a:lstStyle/>
          <a:p>
            <a:r>
              <a:rPr lang="zh-CN" altLang="en-US" dirty="0"/>
              <a:t>点对点</a:t>
            </a:r>
            <a:endParaRPr lang="en-US" altLang="zh-CN" dirty="0"/>
          </a:p>
          <a:p>
            <a:pPr lvl="1"/>
            <a:r>
              <a:rPr lang="zh-CN" altLang="en-US" dirty="0"/>
              <a:t>拨号</a:t>
            </a:r>
            <a:endParaRPr lang="en-US" altLang="zh-CN" dirty="0"/>
          </a:p>
          <a:p>
            <a:r>
              <a:rPr lang="zh-CN" altLang="en-US" dirty="0"/>
              <a:t>广播</a:t>
            </a:r>
            <a:endParaRPr lang="en-US" altLang="zh-CN" dirty="0"/>
          </a:p>
          <a:p>
            <a:pPr lvl="1"/>
            <a:r>
              <a:rPr lang="zh-CN" altLang="en-US" dirty="0"/>
              <a:t>早期总线以太网</a:t>
            </a:r>
            <a:endParaRPr lang="en-US" altLang="zh-CN" dirty="0"/>
          </a:p>
          <a:p>
            <a:pPr lvl="1"/>
            <a:r>
              <a:rPr lang="en-US" altLang="zh-CN" dirty="0"/>
              <a:t>HFC</a:t>
            </a:r>
            <a:r>
              <a:rPr lang="zh-CN" altLang="en-US" dirty="0"/>
              <a:t>上行链路</a:t>
            </a:r>
            <a:endParaRPr lang="en-US" altLang="zh-CN" dirty="0"/>
          </a:p>
          <a:p>
            <a:pPr lvl="1"/>
            <a:r>
              <a:rPr lang="en-US" altLang="zh-CN" dirty="0"/>
              <a:t>802.11</a:t>
            </a:r>
            <a:r>
              <a:rPr lang="zh-CN" altLang="en-US" dirty="0"/>
              <a:t>无线局域网</a:t>
            </a:r>
            <a:endParaRPr lang="en-US" altLang="zh-CN" dirty="0"/>
          </a:p>
          <a:p>
            <a:r>
              <a:rPr lang="zh-CN" altLang="en-US" dirty="0"/>
              <a:t>冲突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514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708399" cy="1325563"/>
          </a:xfrm>
        </p:spPr>
        <p:txBody>
          <a:bodyPr rtlCol="0"/>
          <a:lstStyle/>
          <a:p>
            <a:pPr rtl="0"/>
            <a:r>
              <a:rPr lang="en-US" altLang="zh-CN" dirty="0"/>
              <a:t>MAC-</a:t>
            </a:r>
            <a:r>
              <a:rPr lang="zh-CN" altLang="en-US" dirty="0"/>
              <a:t>理想协议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45B7C7-8291-4969-B7D1-85009D13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/>
          <a:lstStyle/>
          <a:p>
            <a:r>
              <a:rPr lang="zh-CN" altLang="en-US" dirty="0"/>
              <a:t>单用户使用占据全部</a:t>
            </a:r>
            <a:endParaRPr lang="en-US" altLang="zh-CN" dirty="0"/>
          </a:p>
          <a:p>
            <a:r>
              <a:rPr lang="zh-CN" altLang="en-US" dirty="0"/>
              <a:t>多用户使用资源均等</a:t>
            </a:r>
            <a:endParaRPr lang="en-US" altLang="zh-CN" dirty="0"/>
          </a:p>
          <a:p>
            <a:r>
              <a:rPr lang="zh-CN" altLang="en-US" dirty="0"/>
              <a:t>完全分散控制</a:t>
            </a:r>
            <a:endParaRPr lang="en-US" altLang="zh-CN" dirty="0"/>
          </a:p>
          <a:p>
            <a:r>
              <a:rPr lang="zh-CN" altLang="en-US" dirty="0"/>
              <a:t>简单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61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708399" cy="1325563"/>
          </a:xfrm>
        </p:spPr>
        <p:txBody>
          <a:bodyPr rtlCol="0"/>
          <a:lstStyle/>
          <a:p>
            <a:pPr rtl="0"/>
            <a:r>
              <a:rPr lang="en-US" altLang="zh-CN" dirty="0"/>
              <a:t>MAC-</a:t>
            </a:r>
            <a:r>
              <a:rPr lang="zh-CN" altLang="en-US" dirty="0"/>
              <a:t>协议分类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45B7C7-8291-4969-B7D1-85009D13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/>
          <a:lstStyle/>
          <a:p>
            <a:r>
              <a:rPr lang="zh-CN" altLang="en-US" dirty="0"/>
              <a:t>信道划分</a:t>
            </a:r>
            <a:endParaRPr lang="en-US" altLang="zh-CN" dirty="0"/>
          </a:p>
          <a:p>
            <a:pPr lvl="1"/>
            <a:r>
              <a:rPr lang="zh-CN" altLang="en-US" dirty="0"/>
              <a:t>多路复用</a:t>
            </a:r>
            <a:endParaRPr lang="en-US" altLang="zh-CN" dirty="0"/>
          </a:p>
          <a:p>
            <a:r>
              <a:rPr lang="zh-CN" altLang="en-US" dirty="0"/>
              <a:t>随机访问</a:t>
            </a:r>
            <a:endParaRPr lang="en-US" altLang="zh-CN" dirty="0"/>
          </a:p>
          <a:p>
            <a:pPr lvl="1"/>
            <a:r>
              <a:rPr lang="zh-CN" altLang="en-US" dirty="0"/>
              <a:t>允许重复</a:t>
            </a:r>
            <a:endParaRPr lang="en-US" altLang="zh-CN" dirty="0"/>
          </a:p>
          <a:p>
            <a:pPr lvl="1"/>
            <a:r>
              <a:rPr lang="zh-CN" altLang="en-US" dirty="0"/>
              <a:t>冲突恢复</a:t>
            </a:r>
            <a:endParaRPr lang="en-US" altLang="zh-CN" dirty="0"/>
          </a:p>
          <a:p>
            <a:r>
              <a:rPr lang="zh-CN" altLang="en-US" dirty="0"/>
              <a:t>轮转</a:t>
            </a:r>
            <a:endParaRPr lang="en-US" altLang="zh-CN" dirty="0"/>
          </a:p>
          <a:p>
            <a:pPr lvl="1"/>
            <a:r>
              <a:rPr lang="en-US" altLang="zh-CN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2812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708399" cy="1325563"/>
          </a:xfrm>
        </p:spPr>
        <p:txBody>
          <a:bodyPr rtlCol="0"/>
          <a:lstStyle/>
          <a:p>
            <a:pPr rtl="0"/>
            <a:r>
              <a:rPr lang="en-US" altLang="zh-CN" dirty="0"/>
              <a:t>MAC-TDMA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45B7C7-8291-4969-B7D1-85009D13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/>
          <a:lstStyle/>
          <a:p>
            <a:r>
              <a:rPr lang="zh-CN" altLang="en-US" dirty="0"/>
              <a:t>周期性接入</a:t>
            </a:r>
            <a:endParaRPr lang="en-US" altLang="zh-CN" dirty="0"/>
          </a:p>
          <a:p>
            <a:r>
              <a:rPr lang="zh-CN" altLang="en-US" dirty="0"/>
              <a:t>长度固定</a:t>
            </a:r>
            <a:endParaRPr lang="en-US" altLang="zh-CN" dirty="0"/>
          </a:p>
          <a:p>
            <a:r>
              <a:rPr lang="zh-CN" altLang="en-US" dirty="0"/>
              <a:t>未用空闲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FDMA</a:t>
            </a:r>
            <a:r>
              <a:rPr lang="zh-CN" altLang="en-US"/>
              <a:t>类似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7EBD3-6B53-4070-8835-A4A48F4CA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97" y="3429765"/>
            <a:ext cx="4882516" cy="9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18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比较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2" name="图片占位符 21" descr="黄昏的市区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主题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主题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</a:p>
        </p:txBody>
      </p:sp>
      <p:pic>
        <p:nvPicPr>
          <p:cNvPr id="85" name="图片占位符 84" descr="单个齿轮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83" name="图片占位符 82" descr="条形图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比较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males</a:t>
            </a:r>
          </a:p>
          <a:p>
            <a:pPr rtl="0"/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此处是主题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males</a:t>
            </a:r>
          </a:p>
          <a:p>
            <a:pPr rtl="0"/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此处是主题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</a:p>
        </p:txBody>
      </p:sp>
      <p:pic>
        <p:nvPicPr>
          <p:cNvPr id="29" name="图片占位符 28" descr="铅笔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图片占位符 30" descr="笔记本电脑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图表 5" descr="示例柱形图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531733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 descr="饼图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162769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表格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65631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主题 </a:t>
                      </a:r>
                      <a:r>
                        <a:rPr lang="en-US" altLang="zh-CN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01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主题 </a:t>
                      </a:r>
                      <a:r>
                        <a:rPr lang="en-US" altLang="zh-CN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主题 </a:t>
                      </a:r>
                      <a:r>
                        <a:rPr lang="en-US" altLang="zh-CN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主题 </a:t>
                      </a:r>
                      <a:r>
                        <a:rPr lang="en-US" altLang="zh-CN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主题 </a:t>
                      </a:r>
                      <a:r>
                        <a:rPr lang="en-US" altLang="zh-CN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 </a:t>
                      </a:r>
                      <a:r>
                        <a:rPr lang="en-US" altLang="zh-CN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01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文本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文本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文本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文本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 </a:t>
                      </a:r>
                      <a:r>
                        <a:rPr lang="en-US" altLang="zh-CN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 </a:t>
                      </a:r>
                      <a:r>
                        <a:rPr lang="en-US" altLang="zh-CN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 </a:t>
                      </a:r>
                      <a:r>
                        <a:rPr lang="en-US" altLang="zh-CN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 </a:t>
                      </a:r>
                      <a:r>
                        <a:rPr lang="en-US" altLang="zh-CN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 </a:t>
                      </a:r>
                      <a:r>
                        <a:rPr lang="en-US" altLang="zh-CN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 </a:t>
                      </a:r>
                      <a:r>
                        <a:rPr lang="en-US" altLang="zh-CN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07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 </a:t>
                      </a:r>
                      <a:r>
                        <a:rPr lang="en-US" altLang="zh-CN" sz="1600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08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1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总计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1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文本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1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1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1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文本</a:t>
                      </a:r>
                      <a:endParaRPr lang="zh-CN" altLang="en-US" sz="1600" noProof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链路层概述（概述）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3188" y="1154832"/>
            <a:ext cx="8414312" cy="764460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 descr="城市天际线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团队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图片占位符 16" descr="男士正在摆姿势拍照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 descr="女士正在一边发短信一边摆姿势拍照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图片占位符 20" descr="男士笑着朝下看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图片占位符 22" descr="女士正在摆姿势拍照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2234194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黄琏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2234194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潘蕾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2234194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韩姚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2234194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徐妢</a:t>
            </a:r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Fan@contoso.com</a:t>
            </a:r>
          </a:p>
        </p:txBody>
      </p:sp>
      <p:pic>
        <p:nvPicPr>
          <p:cNvPr id="10" name="图片占位符 9" descr="城市景观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/>
              </a:rPr>
              <a:t>http://www.contoso.com/ 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hlinkClick r:id="rId5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9" descr="城市景观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Fan@contoso.com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http://www.contoso.com/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自定义此模板</a:t>
            </a:r>
          </a:p>
        </p:txBody>
      </p:sp>
      <p:sp>
        <p:nvSpPr>
          <p:cNvPr id="8" name="文本框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zh-CN" altLang="en-US" sz="6000" u="sng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hlinkClick r:id="rId3"/>
              </a:rPr>
              <a:t>模板编辑说明和反馈</a:t>
            </a:r>
            <a:endParaRPr lang="zh-CN" altLang="en-US" sz="6000" u="sng" dirty="0">
              <a:solidFill>
                <a:srgbClr val="0070C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68D7CE-0756-4C36-B665-7BEB473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结点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链路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 dirty="0"/>
              <a:t>有线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 dirty="0"/>
              <a:t>无线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 dirty="0"/>
              <a:t>局域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概述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术语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职责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 dirty="0"/>
              <a:t>相邻结点传送数据报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组帧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 dirty="0"/>
              <a:t>加首尾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 dirty="0"/>
              <a:t>帧同步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链路接入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 dirty="0"/>
              <a:t>信道接入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400" dirty="0"/>
              <a:t>MAC</a:t>
            </a:r>
            <a:r>
              <a:rPr lang="zh-CN" altLang="en-US" sz="1400" dirty="0"/>
              <a:t>地址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相邻结点间可靠交付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 dirty="0"/>
              <a:t>误码率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流量控制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差错检测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差错纠正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通信控制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概述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服务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87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网卡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软件、硬件、固件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网卡间通信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 dirty="0"/>
              <a:t>发送端</a:t>
            </a:r>
            <a:endParaRPr lang="en-US" altLang="zh-CN" sz="1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1200" dirty="0"/>
              <a:t>封装数据报</a:t>
            </a:r>
            <a:endParaRPr lang="en-US" altLang="zh-CN" sz="1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1200" dirty="0"/>
              <a:t>差错检测</a:t>
            </a:r>
            <a:endParaRPr lang="en-US" altLang="zh-CN" sz="12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 dirty="0"/>
              <a:t>接收端</a:t>
            </a:r>
            <a:endParaRPr lang="en-US" altLang="zh-CN" sz="1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1200" dirty="0"/>
              <a:t>差错检测</a:t>
            </a:r>
            <a:endParaRPr lang="en-US" altLang="zh-CN" sz="1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1200" dirty="0"/>
              <a:t>提取数据报</a:t>
            </a:r>
            <a:endParaRPr lang="en-US" altLang="zh-CN" sz="12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概述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/>
              <a:t>实现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57F72734-23AC-4FAC-B41C-57ED59C56C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108" b="1310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2CB185-521B-4397-A2A1-2EDF9EB0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8" y="4424273"/>
            <a:ext cx="4286470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6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差错检测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（检测）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3188" y="1154832"/>
            <a:ext cx="8414312" cy="764460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 descr="城市天际线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737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检测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原理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FFDBB6-5C8C-4108-A258-FCC268881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938" y="2301570"/>
            <a:ext cx="4149725" cy="273127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检测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/>
              <a:t>检错能力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45B7C7-8291-4969-B7D1-85009D13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检错码</a:t>
            </a:r>
            <a:endParaRPr lang="en-US" altLang="zh-CN" dirty="0"/>
          </a:p>
          <a:p>
            <a:r>
              <a:rPr lang="zh-CN" altLang="en-US" dirty="0"/>
              <a:t>编码集 </a:t>
            </a:r>
            <a:r>
              <a:rPr lang="en-US" altLang="zh-CN" dirty="0"/>
              <a:t>{0000,0101,1010,1111} </a:t>
            </a:r>
            <a:r>
              <a:rPr lang="zh-CN" altLang="en-US" dirty="0"/>
              <a:t>的汉明距离</a:t>
            </a:r>
            <a:r>
              <a:rPr lang="en-US" altLang="zh-CN" dirty="0"/>
              <a:t>ds=2</a:t>
            </a:r>
            <a:r>
              <a:rPr lang="zh-CN" altLang="en-US" dirty="0"/>
              <a:t>，可以 </a:t>
            </a:r>
            <a:r>
              <a:rPr lang="en-US" altLang="zh-CN" dirty="0"/>
              <a:t>100%</a:t>
            </a:r>
            <a:r>
              <a:rPr lang="zh-CN" altLang="en-US" dirty="0"/>
              <a:t>检测</a:t>
            </a:r>
            <a:r>
              <a:rPr lang="en-US" altLang="zh-CN" dirty="0"/>
              <a:t>1</a:t>
            </a:r>
            <a:r>
              <a:rPr lang="zh-CN" altLang="en-US" dirty="0"/>
              <a:t>比特差错</a:t>
            </a:r>
            <a:endParaRPr lang="en-US" altLang="zh-CN" dirty="0"/>
          </a:p>
          <a:p>
            <a:r>
              <a:rPr lang="zh-CN" altLang="en-US" dirty="0"/>
              <a:t>纠错码</a:t>
            </a:r>
            <a:endParaRPr lang="en-US" altLang="zh-CN" dirty="0"/>
          </a:p>
          <a:p>
            <a:r>
              <a:rPr lang="zh-CN" altLang="en-US" dirty="0"/>
              <a:t>编码集 </a:t>
            </a:r>
            <a:r>
              <a:rPr lang="en-US" altLang="zh-CN" dirty="0"/>
              <a:t>{000000,010101,101010,111111} </a:t>
            </a:r>
            <a:r>
              <a:rPr lang="zh-CN" altLang="en-US" dirty="0"/>
              <a:t>的汉明距离</a:t>
            </a:r>
            <a:r>
              <a:rPr lang="en-US" altLang="zh-CN" dirty="0"/>
              <a:t>ds=3 </a:t>
            </a:r>
            <a:r>
              <a:rPr lang="zh-CN" altLang="en-US" dirty="0"/>
              <a:t>，可以纠正</a:t>
            </a:r>
            <a:r>
              <a:rPr lang="en-US" altLang="zh-CN" dirty="0"/>
              <a:t>1</a:t>
            </a:r>
            <a:r>
              <a:rPr lang="zh-CN" altLang="en-US" dirty="0"/>
              <a:t>比特差错，如</a:t>
            </a:r>
            <a:r>
              <a:rPr lang="en-US" altLang="zh-CN" dirty="0"/>
              <a:t>100010</a:t>
            </a:r>
            <a:r>
              <a:rPr lang="zh-CN" altLang="en-US" dirty="0"/>
              <a:t>纠正为</a:t>
            </a:r>
            <a:r>
              <a:rPr lang="en-US" altLang="zh-CN" dirty="0"/>
              <a:t>101010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4A1095-8DCD-42AB-817D-A2C4FACA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496" y="1241290"/>
            <a:ext cx="3718490" cy="20162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E80E07-DFCA-4836-AA2A-9116AA03F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496" y="3513284"/>
            <a:ext cx="3718490" cy="2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8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检测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/>
              <a:t>奇偶校验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45B7C7-8291-4969-B7D1-85009D13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1bit</a:t>
            </a:r>
            <a:r>
              <a:rPr lang="zh-CN" altLang="en-US" dirty="0"/>
              <a:t>校验</a:t>
            </a:r>
            <a:endParaRPr lang="en-US" altLang="zh-CN" dirty="0"/>
          </a:p>
          <a:p>
            <a:r>
              <a:rPr lang="zh-CN" altLang="en-US" dirty="0"/>
              <a:t>二维奇偶校验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BCEAD6-1D7E-4273-BD74-7C807DC95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22" y="2854984"/>
            <a:ext cx="2629035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78_TF34076243" id="{3293E346-45B6-4355-919F-AF1B903AA00C}" vid="{AE4C7E93-8503-4024-928C-CEA6F872C78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蓝球演示文稿</Template>
  <TotalTime>0</TotalTime>
  <Words>909</Words>
  <Application>Microsoft Office PowerPoint</Application>
  <PresentationFormat>宽屏</PresentationFormat>
  <Paragraphs>216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Microsoft YaHei UI</vt:lpstr>
      <vt:lpstr>Arial</vt:lpstr>
      <vt:lpstr>Wingdings</vt:lpstr>
      <vt:lpstr>Office 主题</vt:lpstr>
      <vt:lpstr>链路层概述         MAC协议</vt:lpstr>
      <vt:lpstr>链路层概述（概述）</vt:lpstr>
      <vt:lpstr>概述-术语 </vt:lpstr>
      <vt:lpstr>概述-服务 </vt:lpstr>
      <vt:lpstr>概述-实现 </vt:lpstr>
      <vt:lpstr>差错检测（检测）</vt:lpstr>
      <vt:lpstr>检测-原理 </vt:lpstr>
      <vt:lpstr>检测-检错能力 </vt:lpstr>
      <vt:lpstr>检测-奇偶校验 </vt:lpstr>
      <vt:lpstr>检测-循环冗余校验码（CRC） </vt:lpstr>
      <vt:lpstr>多路访问控制协议（MAC）</vt:lpstr>
      <vt:lpstr>MAC-链路 </vt:lpstr>
      <vt:lpstr>MAC-理想协议 </vt:lpstr>
      <vt:lpstr>MAC-协议分类 </vt:lpstr>
      <vt:lpstr>MAC-TDMA </vt:lpstr>
      <vt:lpstr>比较 01</vt:lpstr>
      <vt:lpstr>比较 02</vt:lpstr>
      <vt:lpstr>图表</vt:lpstr>
      <vt:lpstr>表格</vt:lpstr>
      <vt:lpstr>团队</vt:lpstr>
      <vt:lpstr>谢谢</vt:lpstr>
      <vt:lpstr>谢谢</vt:lpstr>
      <vt:lpstr>自定义此模板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2019-10-30T10:02:02Z</dcterms:created>
  <dcterms:modified xsi:type="dcterms:W3CDTF">2019-10-30T11:56:08Z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